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4" autoAdjust="0"/>
    <p:restoredTop sz="94660"/>
  </p:normalViewPr>
  <p:slideViewPr>
    <p:cSldViewPr>
      <p:cViewPr varScale="1">
        <p:scale>
          <a:sx n="88" d="100"/>
          <a:sy n="88" d="100"/>
        </p:scale>
        <p:origin x="-4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5E6B-BB46-4A02-B323-6DF9CD47FBE4}" type="datetimeFigureOut">
              <a:rPr lang="fr-FR" smtClean="0"/>
              <a:pPr/>
              <a:t>14/03/2011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C99EA-0B80-41C4-B25D-B19AB0EB2F9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5E6B-BB46-4A02-B323-6DF9CD47FBE4}" type="datetimeFigureOut">
              <a:rPr lang="fr-FR" smtClean="0"/>
              <a:pPr/>
              <a:t>14/03/2011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C99EA-0B80-41C4-B25D-B19AB0EB2F9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5E6B-BB46-4A02-B323-6DF9CD47FBE4}" type="datetimeFigureOut">
              <a:rPr lang="fr-FR" smtClean="0"/>
              <a:pPr/>
              <a:t>14/03/2011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C99EA-0B80-41C4-B25D-B19AB0EB2F9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5E6B-BB46-4A02-B323-6DF9CD47FBE4}" type="datetimeFigureOut">
              <a:rPr lang="fr-FR" smtClean="0"/>
              <a:pPr/>
              <a:t>14/03/2011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C99EA-0B80-41C4-B25D-B19AB0EB2F9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5E6B-BB46-4A02-B323-6DF9CD47FBE4}" type="datetimeFigureOut">
              <a:rPr lang="fr-FR" smtClean="0"/>
              <a:pPr/>
              <a:t>14/03/2011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C99EA-0B80-41C4-B25D-B19AB0EB2F9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5E6B-BB46-4A02-B323-6DF9CD47FBE4}" type="datetimeFigureOut">
              <a:rPr lang="fr-FR" smtClean="0"/>
              <a:pPr/>
              <a:t>14/03/2011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C99EA-0B80-41C4-B25D-B19AB0EB2F9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5E6B-BB46-4A02-B323-6DF9CD47FBE4}" type="datetimeFigureOut">
              <a:rPr lang="fr-FR" smtClean="0"/>
              <a:pPr/>
              <a:t>14/03/2011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C99EA-0B80-41C4-B25D-B19AB0EB2F9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5E6B-BB46-4A02-B323-6DF9CD47FBE4}" type="datetimeFigureOut">
              <a:rPr lang="fr-FR" smtClean="0"/>
              <a:pPr/>
              <a:t>14/03/2011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C99EA-0B80-41C4-B25D-B19AB0EB2F9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5E6B-BB46-4A02-B323-6DF9CD47FBE4}" type="datetimeFigureOut">
              <a:rPr lang="fr-FR" smtClean="0"/>
              <a:pPr/>
              <a:t>14/03/2011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C99EA-0B80-41C4-B25D-B19AB0EB2F9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5E6B-BB46-4A02-B323-6DF9CD47FBE4}" type="datetimeFigureOut">
              <a:rPr lang="fr-FR" smtClean="0"/>
              <a:pPr/>
              <a:t>14/03/2011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C99EA-0B80-41C4-B25D-B19AB0EB2F9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5E6B-BB46-4A02-B323-6DF9CD47FBE4}" type="datetimeFigureOut">
              <a:rPr lang="fr-FR" smtClean="0"/>
              <a:pPr/>
              <a:t>14/03/2011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C99EA-0B80-41C4-B25D-B19AB0EB2F9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745E6B-BB46-4A02-B323-6DF9CD47FBE4}" type="datetimeFigureOut">
              <a:rPr lang="fr-FR" smtClean="0"/>
              <a:pPr/>
              <a:t>14/03/2011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C99EA-0B80-41C4-B25D-B19AB0EB2F9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emf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548680"/>
            <a:ext cx="2016224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 2"/>
          <p:cNvPicPr>
            <a:picLocks noChangeAspect="1"/>
          </p:cNvPicPr>
          <p:nvPr/>
        </p:nvPicPr>
        <p:blipFill>
          <a:blip r:embed="rId3" cstate="print"/>
          <a:srcRect l="22730"/>
          <a:stretch>
            <a:fillRect/>
          </a:stretch>
        </p:blipFill>
        <p:spPr bwMode="auto">
          <a:xfrm>
            <a:off x="0" y="2996952"/>
            <a:ext cx="1852936" cy="1788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Image 1"/>
          <p:cNvPicPr>
            <a:picLocks noChangeAspect="1"/>
          </p:cNvPicPr>
          <p:nvPr/>
        </p:nvPicPr>
        <p:blipFill>
          <a:blip r:embed="rId4" cstate="print"/>
          <a:srcRect l="1932"/>
          <a:stretch>
            <a:fillRect/>
          </a:stretch>
        </p:blipFill>
        <p:spPr bwMode="auto">
          <a:xfrm>
            <a:off x="0" y="476672"/>
            <a:ext cx="1853480" cy="2520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Forme libre 5"/>
          <p:cNvSpPr/>
          <p:nvPr/>
        </p:nvSpPr>
        <p:spPr>
          <a:xfrm>
            <a:off x="2123728" y="692150"/>
            <a:ext cx="7001222" cy="572682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6800" rIns="90000" bIns="46800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–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–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»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»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»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»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»"/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/>
            </a:pPr>
            <a:r>
              <a:rPr lang="fr-FR" sz="2400" u="sng" dirty="0" smtClean="0">
                <a:solidFill>
                  <a:srgbClr val="004A4A"/>
                </a:solidFill>
                <a:latin typeface="Gill Sans MT" pitchFamily="34"/>
                <a:ea typeface="Arial" pitchFamily="2"/>
                <a:cs typeface="Arial" pitchFamily="2"/>
              </a:rPr>
              <a:t>Formation CNFPT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/>
            </a:pPr>
            <a:endParaRPr lang="fr-FR" sz="2400" u="sng" dirty="0">
              <a:solidFill>
                <a:srgbClr val="004A4A"/>
              </a:solidFill>
              <a:latin typeface="Gill Sans MT" pitchFamily="34"/>
              <a:ea typeface="Arial" pitchFamily="2"/>
              <a:cs typeface="Arial" pitchFamily="2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/>
            </a:pPr>
            <a:r>
              <a:rPr lang="fr-FR" sz="2400" b="1" dirty="0" smtClean="0">
                <a:solidFill>
                  <a:srgbClr val="004A4A"/>
                </a:solidFill>
                <a:latin typeface="Gill Sans MT" pitchFamily="34"/>
                <a:ea typeface="Arial" pitchFamily="2"/>
                <a:cs typeface="Arial" pitchFamily="2"/>
              </a:rPr>
              <a:t>Session des 6, 7 et 8 avril 2011</a:t>
            </a:r>
            <a:endParaRPr lang="fr-FR" sz="2400" b="1" dirty="0">
              <a:solidFill>
                <a:srgbClr val="004A4A"/>
              </a:solidFill>
              <a:latin typeface="Gill Sans MT" pitchFamily="34"/>
              <a:ea typeface="Arial" pitchFamily="2"/>
              <a:cs typeface="Arial" pitchFamily="2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/>
            </a:pPr>
            <a:r>
              <a:rPr lang="fr-FR" sz="3000" dirty="0">
                <a:solidFill>
                  <a:srgbClr val="004A4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/>
                <a:ea typeface="Arial" pitchFamily="2"/>
                <a:cs typeface="Arial" pitchFamily="2"/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  <a:tab pos="10332720" algn="l"/>
                <a:tab pos="10782000" algn="l"/>
              </a:tabLst>
              <a:defRPr/>
            </a:pPr>
            <a:r>
              <a:rPr lang="fr-FR" sz="2000" dirty="0">
                <a:solidFill>
                  <a:srgbClr val="336600"/>
                </a:solidFill>
                <a:latin typeface="Gill Sans MT" pitchFamily="34" charset="0"/>
                <a:ea typeface="Arial Unicode MS" pitchFamily="2"/>
                <a:cs typeface="Arial Unicode MS" pitchFamily="2"/>
              </a:rPr>
              <a:t>	</a:t>
            </a:r>
            <a:r>
              <a:rPr lang="fr-FR" sz="4000" dirty="0" smtClean="0">
                <a:solidFill>
                  <a:srgbClr val="004A4A"/>
                </a:solidFill>
                <a:latin typeface="Gill Sans MT" pitchFamily="34" charset="0"/>
                <a:ea typeface="Arial Unicode MS" pitchFamily="2"/>
                <a:cs typeface="Arial Unicode MS" pitchFamily="2"/>
              </a:rPr>
              <a:t>Chantiers Espaces Naturels, </a:t>
            </a: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  <a:tab pos="10332720" algn="l"/>
                <a:tab pos="10782000" algn="l"/>
              </a:tabLst>
              <a:defRPr/>
            </a:pPr>
            <a:r>
              <a:rPr lang="fr-FR" sz="4000" dirty="0" smtClean="0">
                <a:solidFill>
                  <a:srgbClr val="004A4A"/>
                </a:solidFill>
                <a:latin typeface="Gill Sans MT" pitchFamily="34" charset="0"/>
                <a:ea typeface="Arial Unicode MS" pitchFamily="2"/>
                <a:cs typeface="Arial Unicode MS" pitchFamily="2"/>
              </a:rPr>
              <a:t>Espaces de Nature</a:t>
            </a: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  <a:tab pos="10332720" algn="l"/>
                <a:tab pos="10782000" algn="l"/>
              </a:tabLst>
              <a:defRPr/>
            </a:pPr>
            <a:endParaRPr lang="fr-FR" sz="4000" dirty="0">
              <a:solidFill>
                <a:srgbClr val="004A4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18"/>
              <a:ea typeface="Arial Unicode MS" pitchFamily="2"/>
              <a:cs typeface="Arial Unicode MS" pitchFamily="2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/>
            </a:pPr>
            <a:r>
              <a:rPr lang="fr-FR" sz="2400" dirty="0" smtClean="0">
                <a:solidFill>
                  <a:srgbClr val="004A4A"/>
                </a:solidFill>
                <a:latin typeface="Gill Sans MT" pitchFamily="34"/>
                <a:ea typeface="Arial" pitchFamily="2"/>
                <a:cs typeface="Arial" pitchFamily="2"/>
              </a:rPr>
              <a:t>Le pré cadrage – le projet de chantier</a:t>
            </a:r>
            <a:endParaRPr lang="fr-FR" sz="2400" dirty="0">
              <a:solidFill>
                <a:srgbClr val="004A4A"/>
              </a:solidFill>
              <a:latin typeface="Gill Sans MT" pitchFamily="34"/>
              <a:ea typeface="Arial" pitchFamily="2"/>
              <a:cs typeface="Arial" pitchFamily="2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/>
            </a:pPr>
            <a:endParaRPr lang="fr-FR" sz="1500" dirty="0" smtClean="0">
              <a:solidFill>
                <a:srgbClr val="336600"/>
              </a:solidFill>
              <a:effectLst>
                <a:outerShdw dist="17961" dir="2700000">
                  <a:scrgbClr r="0" g="0" b="0"/>
                </a:outerShdw>
              </a:effectLst>
              <a:latin typeface="Gill Sans MT" pitchFamily="34"/>
              <a:ea typeface="Arial" pitchFamily="2"/>
              <a:cs typeface="Arial" pitchFamily="2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/>
            </a:pPr>
            <a:endParaRPr lang="fr-FR" sz="1500" dirty="0">
              <a:solidFill>
                <a:srgbClr val="336600"/>
              </a:solidFill>
              <a:effectLst>
                <a:outerShdw dist="17961" dir="2700000">
                  <a:scrgbClr r="0" g="0" b="0"/>
                </a:outerShdw>
              </a:effectLst>
              <a:latin typeface="Gill Sans MT" pitchFamily="34"/>
              <a:ea typeface="Arial" pitchFamily="2"/>
              <a:cs typeface="Arial" pitchFamily="2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/>
            </a:pPr>
            <a:endParaRPr lang="fr-FR" sz="3000" dirty="0">
              <a:solidFill>
                <a:srgbClr val="336600"/>
              </a:solidFill>
              <a:effectLst>
                <a:outerShdw dist="17961" dir="2700000">
                  <a:scrgbClr r="0" g="0" b="0"/>
                </a:outerShdw>
              </a:effectLst>
              <a:latin typeface="Gill Sans MT" pitchFamily="34"/>
              <a:ea typeface="Arial" pitchFamily="2"/>
              <a:cs typeface="Arial" pitchFamily="2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/>
            </a:pPr>
            <a:r>
              <a:rPr lang="fr-FR" sz="3000" dirty="0">
                <a:solidFill>
                  <a:srgbClr val="336600"/>
                </a:solidFill>
                <a:latin typeface="Gill Sans MT" pitchFamily="34"/>
                <a:ea typeface="Arial" pitchFamily="2"/>
                <a:cs typeface="Arial" pitchFamily="2"/>
              </a:rPr>
              <a:t>  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/>
            </a:pPr>
            <a:endParaRPr lang="fr-FR" sz="3000" dirty="0">
              <a:solidFill>
                <a:srgbClr val="336600"/>
              </a:solidFill>
              <a:latin typeface="Gill Sans MT" pitchFamily="34"/>
              <a:ea typeface="Arial" pitchFamily="2"/>
              <a:cs typeface="Arial" pitchFamily="2"/>
            </a:endParaRPr>
          </a:p>
        </p:txBody>
      </p:sp>
      <p:sp>
        <p:nvSpPr>
          <p:cNvPr id="7" name="Forme libre 4"/>
          <p:cNvSpPr>
            <a:spLocks/>
          </p:cNvSpPr>
          <p:nvPr/>
        </p:nvSpPr>
        <p:spPr bwMode="auto">
          <a:xfrm>
            <a:off x="0" y="-26988"/>
            <a:ext cx="9144000" cy="647701"/>
          </a:xfrm>
          <a:custGeom>
            <a:avLst/>
            <a:gdLst>
              <a:gd name="T0" fmla="*/ 2147483647 w 2448"/>
              <a:gd name="T1" fmla="*/ 0 h 650"/>
              <a:gd name="T2" fmla="*/ 2147483647 w 2448"/>
              <a:gd name="T3" fmla="*/ 2147483647 h 650"/>
              <a:gd name="T4" fmla="*/ 2147483647 w 2448"/>
              <a:gd name="T5" fmla="*/ 2147483647 h 650"/>
              <a:gd name="T6" fmla="*/ 0 w 2448"/>
              <a:gd name="T7" fmla="*/ 2147483647 h 650"/>
              <a:gd name="T8" fmla="*/ 0 w 2448"/>
              <a:gd name="T9" fmla="*/ 0 h 650"/>
              <a:gd name="T10" fmla="*/ 0 w 2448"/>
              <a:gd name="T11" fmla="*/ 2147483647 h 650"/>
              <a:gd name="T12" fmla="*/ 2147483647 w 2448"/>
              <a:gd name="T13" fmla="*/ 2147483647 h 650"/>
              <a:gd name="T14" fmla="*/ 2147483647 w 2448"/>
              <a:gd name="T15" fmla="*/ 0 h 650"/>
              <a:gd name="T16" fmla="*/ 0 w 2448"/>
              <a:gd name="T17" fmla="*/ 0 h 650"/>
              <a:gd name="T18" fmla="*/ 17694720 60000 65536"/>
              <a:gd name="T19" fmla="*/ 0 60000 65536"/>
              <a:gd name="T20" fmla="*/ 5898240 60000 65536"/>
              <a:gd name="T21" fmla="*/ 11796480 60000 65536"/>
              <a:gd name="T22" fmla="*/ 17694720 60000 65536"/>
              <a:gd name="T23" fmla="*/ 17694720 60000 65536"/>
              <a:gd name="T24" fmla="*/ 17694720 60000 65536"/>
              <a:gd name="T25" fmla="*/ 17694720 60000 65536"/>
              <a:gd name="T26" fmla="*/ 17694720 60000 65536"/>
              <a:gd name="T27" fmla="*/ 0 w 2448"/>
              <a:gd name="T28" fmla="*/ 0 h 650"/>
              <a:gd name="T29" fmla="*/ 2448 w 2448"/>
              <a:gd name="T30" fmla="*/ 650 h 65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448" h="650">
                <a:moveTo>
                  <a:pt x="0" y="0"/>
                </a:moveTo>
                <a:cubicBezTo>
                  <a:pt x="0" y="650"/>
                  <a:pt x="0" y="650"/>
                  <a:pt x="0" y="650"/>
                </a:cubicBezTo>
                <a:cubicBezTo>
                  <a:pt x="914" y="423"/>
                  <a:pt x="1786" y="414"/>
                  <a:pt x="2448" y="466"/>
                </a:cubicBezTo>
                <a:cubicBezTo>
                  <a:pt x="2448" y="0"/>
                  <a:pt x="2448" y="0"/>
                  <a:pt x="2448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198A8A"/>
          </a:solidFill>
          <a:ln w="9525">
            <a:noFill/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/>
          </a:p>
        </p:txBody>
      </p:sp>
      <p:pic>
        <p:nvPicPr>
          <p:cNvPr id="1028" name="Picture 4" descr="Z:\Commun nouveau\DERVENN TRAVAUX\Chantiers\Archives réalisés\Belz\4Chemins\IMG_1040.jpg"/>
          <p:cNvPicPr>
            <a:picLocks noChangeAspect="1" noChangeArrowheads="1"/>
          </p:cNvPicPr>
          <p:nvPr/>
        </p:nvPicPr>
        <p:blipFill>
          <a:blip r:embed="rId5" cstate="print"/>
          <a:srcRect l="30822"/>
          <a:stretch>
            <a:fillRect/>
          </a:stretch>
        </p:blipFill>
        <p:spPr bwMode="auto">
          <a:xfrm>
            <a:off x="0" y="4725144"/>
            <a:ext cx="1859699" cy="2016224"/>
          </a:xfrm>
          <a:prstGeom prst="rect">
            <a:avLst/>
          </a:prstGeom>
          <a:noFill/>
        </p:spPr>
      </p:pic>
      <p:sp>
        <p:nvSpPr>
          <p:cNvPr id="8" name="Forme libre 5"/>
          <p:cNvSpPr>
            <a:spLocks/>
          </p:cNvSpPr>
          <p:nvPr/>
        </p:nvSpPr>
        <p:spPr bwMode="auto">
          <a:xfrm flipH="1" flipV="1">
            <a:off x="0" y="6424613"/>
            <a:ext cx="9144000" cy="500062"/>
          </a:xfrm>
          <a:custGeom>
            <a:avLst/>
            <a:gdLst>
              <a:gd name="T0" fmla="*/ 2147483647 w 2448"/>
              <a:gd name="T1" fmla="*/ 0 h 650"/>
              <a:gd name="T2" fmla="*/ 2147483647 w 2448"/>
              <a:gd name="T3" fmla="*/ 2147483647 h 650"/>
              <a:gd name="T4" fmla="*/ 2147483647 w 2448"/>
              <a:gd name="T5" fmla="*/ 2147483647 h 650"/>
              <a:gd name="T6" fmla="*/ 0 w 2448"/>
              <a:gd name="T7" fmla="*/ 2147483647 h 650"/>
              <a:gd name="T8" fmla="*/ 0 w 2448"/>
              <a:gd name="T9" fmla="*/ 0 h 650"/>
              <a:gd name="T10" fmla="*/ 0 w 2448"/>
              <a:gd name="T11" fmla="*/ 2147483647 h 650"/>
              <a:gd name="T12" fmla="*/ 2147483647 w 2448"/>
              <a:gd name="T13" fmla="*/ 2147483647 h 650"/>
              <a:gd name="T14" fmla="*/ 2147483647 w 2448"/>
              <a:gd name="T15" fmla="*/ 0 h 650"/>
              <a:gd name="T16" fmla="*/ 0 w 2448"/>
              <a:gd name="T17" fmla="*/ 0 h 650"/>
              <a:gd name="T18" fmla="*/ 17694720 60000 65536"/>
              <a:gd name="T19" fmla="*/ 0 60000 65536"/>
              <a:gd name="T20" fmla="*/ 5898240 60000 65536"/>
              <a:gd name="T21" fmla="*/ 11796480 60000 65536"/>
              <a:gd name="T22" fmla="*/ 17694720 60000 65536"/>
              <a:gd name="T23" fmla="*/ 17694720 60000 65536"/>
              <a:gd name="T24" fmla="*/ 17694720 60000 65536"/>
              <a:gd name="T25" fmla="*/ 17694720 60000 65536"/>
              <a:gd name="T26" fmla="*/ 17694720 60000 65536"/>
              <a:gd name="T27" fmla="*/ 0 w 2448"/>
              <a:gd name="T28" fmla="*/ 0 h 650"/>
              <a:gd name="T29" fmla="*/ 2448 w 2448"/>
              <a:gd name="T30" fmla="*/ 650 h 65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448" h="650">
                <a:moveTo>
                  <a:pt x="0" y="0"/>
                </a:moveTo>
                <a:cubicBezTo>
                  <a:pt x="0" y="650"/>
                  <a:pt x="0" y="650"/>
                  <a:pt x="0" y="650"/>
                </a:cubicBezTo>
                <a:cubicBezTo>
                  <a:pt x="914" y="423"/>
                  <a:pt x="1786" y="414"/>
                  <a:pt x="2448" y="466"/>
                </a:cubicBezTo>
                <a:cubicBezTo>
                  <a:pt x="2448" y="0"/>
                  <a:pt x="2448" y="0"/>
                  <a:pt x="2448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198A8A"/>
          </a:solidFill>
          <a:ln w="9525">
            <a:noFill/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/>
          </a:p>
        </p:txBody>
      </p:sp>
      <p:cxnSp>
        <p:nvCxnSpPr>
          <p:cNvPr id="19" name="Connecteur droit 18"/>
          <p:cNvCxnSpPr/>
          <p:nvPr/>
        </p:nvCxnSpPr>
        <p:spPr>
          <a:xfrm>
            <a:off x="35496" y="2996952"/>
            <a:ext cx="1835696" cy="0"/>
          </a:xfrm>
          <a:prstGeom prst="line">
            <a:avLst/>
          </a:prstGeom>
          <a:ln w="28575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>
            <a:off x="35496" y="4725144"/>
            <a:ext cx="1907704" cy="0"/>
          </a:xfrm>
          <a:prstGeom prst="line">
            <a:avLst/>
          </a:prstGeom>
          <a:ln w="28575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2" descr="C:\Users\TOSHIBA\Pictures\000-LOGOS DRV\logoDRVV03.gi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92280" y="4941168"/>
            <a:ext cx="1775797" cy="13318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2"/>
          <p:cNvPicPr>
            <a:picLocks noChangeAspect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 l="22730" r="24742"/>
          <a:stretch>
            <a:fillRect/>
          </a:stretch>
        </p:blipFill>
        <p:spPr bwMode="auto">
          <a:xfrm>
            <a:off x="0" y="2996952"/>
            <a:ext cx="1259632" cy="1788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Image 1"/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lum bright="10000"/>
          </a:blip>
          <a:srcRect l="1932" r="31421"/>
          <a:stretch>
            <a:fillRect/>
          </a:stretch>
        </p:blipFill>
        <p:spPr bwMode="auto">
          <a:xfrm>
            <a:off x="0" y="476250"/>
            <a:ext cx="1259632" cy="2520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Forme libre 5"/>
          <p:cNvSpPr/>
          <p:nvPr/>
        </p:nvSpPr>
        <p:spPr>
          <a:xfrm>
            <a:off x="1835696" y="822332"/>
            <a:ext cx="7000875" cy="1941173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lIns="90000" tIns="46800" rIns="90000" bIns="46800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–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–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»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»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»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»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»"/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/>
            </a:pPr>
            <a:r>
              <a:rPr lang="fr-FR" sz="3000" u="sng" dirty="0" smtClean="0">
                <a:solidFill>
                  <a:srgbClr val="004A4A"/>
                </a:solidFill>
                <a:latin typeface="Gill Sans MT" pitchFamily="34"/>
                <a:ea typeface="Arial" pitchFamily="2"/>
                <a:cs typeface="Arial" pitchFamily="2"/>
              </a:rPr>
              <a:t>Le </a:t>
            </a:r>
            <a:r>
              <a:rPr lang="fr-FR" sz="3000" u="sng" dirty="0" err="1" smtClean="0">
                <a:solidFill>
                  <a:srgbClr val="004A4A"/>
                </a:solidFill>
                <a:latin typeface="Gill Sans MT" pitchFamily="34"/>
                <a:ea typeface="Arial" pitchFamily="2"/>
                <a:cs typeface="Arial" pitchFamily="2"/>
              </a:rPr>
              <a:t>précadrage</a:t>
            </a:r>
            <a:endParaRPr lang="fr-FR" sz="3000" dirty="0" smtClean="0">
              <a:solidFill>
                <a:srgbClr val="004A4A"/>
              </a:solidFill>
              <a:latin typeface="Gill Sans MT" pitchFamily="34"/>
              <a:ea typeface="Arial" pitchFamily="2"/>
              <a:cs typeface="Arial" pitchFamily="2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/>
            </a:pPr>
            <a:endParaRPr lang="fr-FR" sz="3000" dirty="0">
              <a:solidFill>
                <a:srgbClr val="336600"/>
              </a:solidFill>
              <a:effectLst>
                <a:outerShdw dist="17961" dir="2700000">
                  <a:scrgbClr r="0" g="0" b="0"/>
                </a:outerShdw>
              </a:effectLst>
              <a:latin typeface="Gill Sans MT" pitchFamily="34"/>
              <a:ea typeface="Arial" pitchFamily="2"/>
              <a:cs typeface="Arial" pitchFamily="2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/>
            </a:pPr>
            <a:r>
              <a:rPr lang="fr-FR" sz="3000" dirty="0">
                <a:solidFill>
                  <a:srgbClr val="336600"/>
                </a:solidFill>
                <a:latin typeface="Gill Sans MT" pitchFamily="34"/>
                <a:ea typeface="Arial" pitchFamily="2"/>
                <a:cs typeface="Arial" pitchFamily="2"/>
              </a:rPr>
              <a:t>  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/>
            </a:pPr>
            <a:endParaRPr lang="fr-FR" sz="3000" dirty="0">
              <a:solidFill>
                <a:srgbClr val="336600"/>
              </a:solidFill>
              <a:latin typeface="Gill Sans MT" pitchFamily="34"/>
              <a:ea typeface="Arial" pitchFamily="2"/>
              <a:cs typeface="Arial" pitchFamily="2"/>
            </a:endParaRPr>
          </a:p>
        </p:txBody>
      </p:sp>
      <p:sp>
        <p:nvSpPr>
          <p:cNvPr id="7" name="Forme libre 4"/>
          <p:cNvSpPr>
            <a:spLocks/>
          </p:cNvSpPr>
          <p:nvPr/>
        </p:nvSpPr>
        <p:spPr bwMode="auto">
          <a:xfrm>
            <a:off x="0" y="-26988"/>
            <a:ext cx="9144000" cy="647701"/>
          </a:xfrm>
          <a:custGeom>
            <a:avLst/>
            <a:gdLst>
              <a:gd name="T0" fmla="*/ 2147483647 w 2448"/>
              <a:gd name="T1" fmla="*/ 0 h 650"/>
              <a:gd name="T2" fmla="*/ 2147483647 w 2448"/>
              <a:gd name="T3" fmla="*/ 2147483647 h 650"/>
              <a:gd name="T4" fmla="*/ 2147483647 w 2448"/>
              <a:gd name="T5" fmla="*/ 2147483647 h 650"/>
              <a:gd name="T6" fmla="*/ 0 w 2448"/>
              <a:gd name="T7" fmla="*/ 2147483647 h 650"/>
              <a:gd name="T8" fmla="*/ 0 w 2448"/>
              <a:gd name="T9" fmla="*/ 0 h 650"/>
              <a:gd name="T10" fmla="*/ 0 w 2448"/>
              <a:gd name="T11" fmla="*/ 2147483647 h 650"/>
              <a:gd name="T12" fmla="*/ 2147483647 w 2448"/>
              <a:gd name="T13" fmla="*/ 2147483647 h 650"/>
              <a:gd name="T14" fmla="*/ 2147483647 w 2448"/>
              <a:gd name="T15" fmla="*/ 0 h 650"/>
              <a:gd name="T16" fmla="*/ 0 w 2448"/>
              <a:gd name="T17" fmla="*/ 0 h 650"/>
              <a:gd name="T18" fmla="*/ 17694720 60000 65536"/>
              <a:gd name="T19" fmla="*/ 0 60000 65536"/>
              <a:gd name="T20" fmla="*/ 5898240 60000 65536"/>
              <a:gd name="T21" fmla="*/ 11796480 60000 65536"/>
              <a:gd name="T22" fmla="*/ 17694720 60000 65536"/>
              <a:gd name="T23" fmla="*/ 17694720 60000 65536"/>
              <a:gd name="T24" fmla="*/ 17694720 60000 65536"/>
              <a:gd name="T25" fmla="*/ 17694720 60000 65536"/>
              <a:gd name="T26" fmla="*/ 17694720 60000 65536"/>
              <a:gd name="T27" fmla="*/ 0 w 2448"/>
              <a:gd name="T28" fmla="*/ 0 h 650"/>
              <a:gd name="T29" fmla="*/ 2448 w 2448"/>
              <a:gd name="T30" fmla="*/ 650 h 65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448" h="650">
                <a:moveTo>
                  <a:pt x="0" y="0"/>
                </a:moveTo>
                <a:cubicBezTo>
                  <a:pt x="0" y="650"/>
                  <a:pt x="0" y="650"/>
                  <a:pt x="0" y="650"/>
                </a:cubicBezTo>
                <a:cubicBezTo>
                  <a:pt x="914" y="423"/>
                  <a:pt x="1786" y="414"/>
                  <a:pt x="2448" y="466"/>
                </a:cubicBezTo>
                <a:cubicBezTo>
                  <a:pt x="2448" y="0"/>
                  <a:pt x="2448" y="0"/>
                  <a:pt x="2448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198A8A"/>
          </a:solidFill>
          <a:ln w="9525">
            <a:noFill/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 dirty="0" smtClean="0">
              <a:solidFill>
                <a:srgbClr val="004A4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18"/>
              <a:ea typeface="Arial Unicode MS" pitchFamily="2"/>
              <a:cs typeface="Arial Unicode MS" pitchFamily="2"/>
            </a:endParaRPr>
          </a:p>
          <a:p>
            <a:endParaRPr lang="fr-FR" dirty="0"/>
          </a:p>
        </p:txBody>
      </p:sp>
      <p:pic>
        <p:nvPicPr>
          <p:cNvPr id="1028" name="Picture 4" descr="Z:\Commun nouveau\DERVENN TRAVAUX\Chantiers\Archives réalisés\Belz\4Chemins\IMG_1040.jpg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 l="50893" r="892"/>
          <a:stretch>
            <a:fillRect/>
          </a:stretch>
        </p:blipFill>
        <p:spPr bwMode="auto">
          <a:xfrm>
            <a:off x="-36512" y="4725144"/>
            <a:ext cx="1296144" cy="2016224"/>
          </a:xfrm>
          <a:prstGeom prst="rect">
            <a:avLst/>
          </a:prstGeom>
          <a:noFill/>
        </p:spPr>
      </p:pic>
      <p:sp>
        <p:nvSpPr>
          <p:cNvPr id="8" name="Forme libre 5"/>
          <p:cNvSpPr>
            <a:spLocks/>
          </p:cNvSpPr>
          <p:nvPr/>
        </p:nvSpPr>
        <p:spPr bwMode="auto">
          <a:xfrm flipH="1" flipV="1">
            <a:off x="0" y="6424613"/>
            <a:ext cx="9144000" cy="500062"/>
          </a:xfrm>
          <a:custGeom>
            <a:avLst/>
            <a:gdLst>
              <a:gd name="T0" fmla="*/ 2147483647 w 2448"/>
              <a:gd name="T1" fmla="*/ 0 h 650"/>
              <a:gd name="T2" fmla="*/ 2147483647 w 2448"/>
              <a:gd name="T3" fmla="*/ 2147483647 h 650"/>
              <a:gd name="T4" fmla="*/ 2147483647 w 2448"/>
              <a:gd name="T5" fmla="*/ 2147483647 h 650"/>
              <a:gd name="T6" fmla="*/ 0 w 2448"/>
              <a:gd name="T7" fmla="*/ 2147483647 h 650"/>
              <a:gd name="T8" fmla="*/ 0 w 2448"/>
              <a:gd name="T9" fmla="*/ 0 h 650"/>
              <a:gd name="T10" fmla="*/ 0 w 2448"/>
              <a:gd name="T11" fmla="*/ 2147483647 h 650"/>
              <a:gd name="T12" fmla="*/ 2147483647 w 2448"/>
              <a:gd name="T13" fmla="*/ 2147483647 h 650"/>
              <a:gd name="T14" fmla="*/ 2147483647 w 2448"/>
              <a:gd name="T15" fmla="*/ 0 h 650"/>
              <a:gd name="T16" fmla="*/ 0 w 2448"/>
              <a:gd name="T17" fmla="*/ 0 h 650"/>
              <a:gd name="T18" fmla="*/ 17694720 60000 65536"/>
              <a:gd name="T19" fmla="*/ 0 60000 65536"/>
              <a:gd name="T20" fmla="*/ 5898240 60000 65536"/>
              <a:gd name="T21" fmla="*/ 11796480 60000 65536"/>
              <a:gd name="T22" fmla="*/ 17694720 60000 65536"/>
              <a:gd name="T23" fmla="*/ 17694720 60000 65536"/>
              <a:gd name="T24" fmla="*/ 17694720 60000 65536"/>
              <a:gd name="T25" fmla="*/ 17694720 60000 65536"/>
              <a:gd name="T26" fmla="*/ 17694720 60000 65536"/>
              <a:gd name="T27" fmla="*/ 0 w 2448"/>
              <a:gd name="T28" fmla="*/ 0 h 650"/>
              <a:gd name="T29" fmla="*/ 2448 w 2448"/>
              <a:gd name="T30" fmla="*/ 650 h 65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448" h="650">
                <a:moveTo>
                  <a:pt x="0" y="0"/>
                </a:moveTo>
                <a:cubicBezTo>
                  <a:pt x="0" y="650"/>
                  <a:pt x="0" y="650"/>
                  <a:pt x="0" y="650"/>
                </a:cubicBezTo>
                <a:cubicBezTo>
                  <a:pt x="914" y="423"/>
                  <a:pt x="1786" y="414"/>
                  <a:pt x="2448" y="466"/>
                </a:cubicBezTo>
                <a:cubicBezTo>
                  <a:pt x="2448" y="0"/>
                  <a:pt x="2448" y="0"/>
                  <a:pt x="2448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198A8A"/>
          </a:solidFill>
          <a:ln w="9525">
            <a:noFill/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/>
          </a:p>
        </p:txBody>
      </p:sp>
      <p:cxnSp>
        <p:nvCxnSpPr>
          <p:cNvPr id="19" name="Connecteur droit 18"/>
          <p:cNvCxnSpPr/>
          <p:nvPr/>
        </p:nvCxnSpPr>
        <p:spPr>
          <a:xfrm>
            <a:off x="35496" y="2996952"/>
            <a:ext cx="1835696" cy="0"/>
          </a:xfrm>
          <a:prstGeom prst="line">
            <a:avLst/>
          </a:prstGeom>
          <a:ln w="28575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>
            <a:off x="35496" y="4725144"/>
            <a:ext cx="1907704" cy="0"/>
          </a:xfrm>
          <a:prstGeom prst="line">
            <a:avLst/>
          </a:prstGeom>
          <a:ln w="28575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>
            <a:grayscl/>
            <a:lum bright="40000" contrast="-10000"/>
          </a:blip>
          <a:srcRect/>
          <a:stretch>
            <a:fillRect/>
          </a:stretch>
        </p:blipFill>
        <p:spPr bwMode="auto">
          <a:xfrm>
            <a:off x="4139952" y="764704"/>
            <a:ext cx="4969783" cy="5616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5" cstate="print"/>
          <a:srcRect l="13040" r="34799" b="90538"/>
          <a:stretch>
            <a:fillRect/>
          </a:stretch>
        </p:blipFill>
        <p:spPr bwMode="auto">
          <a:xfrm>
            <a:off x="4788024" y="737320"/>
            <a:ext cx="2592288" cy="531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2"/>
          <p:cNvPicPr>
            <a:picLocks noChangeAspect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 l="22730" r="24742"/>
          <a:stretch>
            <a:fillRect/>
          </a:stretch>
        </p:blipFill>
        <p:spPr bwMode="auto">
          <a:xfrm>
            <a:off x="0" y="2996952"/>
            <a:ext cx="1259632" cy="1788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Image 1"/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lum bright="10000"/>
          </a:blip>
          <a:srcRect l="1932" r="31421"/>
          <a:stretch>
            <a:fillRect/>
          </a:stretch>
        </p:blipFill>
        <p:spPr bwMode="auto">
          <a:xfrm>
            <a:off x="0" y="476250"/>
            <a:ext cx="1259632" cy="2520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Forme libre 5"/>
          <p:cNvSpPr/>
          <p:nvPr/>
        </p:nvSpPr>
        <p:spPr>
          <a:xfrm>
            <a:off x="1747589" y="813327"/>
            <a:ext cx="7000875" cy="5495993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6800" rIns="90000" bIns="46800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–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–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»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»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»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»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»"/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/>
            </a:pPr>
            <a:r>
              <a:rPr lang="fr-FR" sz="3000" u="sng" dirty="0" smtClean="0">
                <a:solidFill>
                  <a:srgbClr val="004A4A"/>
                </a:solidFill>
                <a:latin typeface="Gill Sans MT" pitchFamily="34"/>
                <a:ea typeface="Arial" pitchFamily="2"/>
                <a:cs typeface="Arial" pitchFamily="2"/>
              </a:rPr>
              <a:t>Le </a:t>
            </a:r>
            <a:r>
              <a:rPr lang="fr-FR" sz="3000" u="sng" dirty="0" err="1" smtClean="0">
                <a:solidFill>
                  <a:srgbClr val="004A4A"/>
                </a:solidFill>
                <a:latin typeface="Gill Sans MT" pitchFamily="34"/>
                <a:ea typeface="Arial" pitchFamily="2"/>
                <a:cs typeface="Arial" pitchFamily="2"/>
              </a:rPr>
              <a:t>précadrage</a:t>
            </a:r>
            <a:endParaRPr lang="fr-FR" sz="3000" u="sng" dirty="0" smtClean="0">
              <a:solidFill>
                <a:srgbClr val="004A4A"/>
              </a:solidFill>
              <a:latin typeface="Gill Sans MT" pitchFamily="34"/>
              <a:ea typeface="Arial" pitchFamily="2"/>
              <a:cs typeface="Arial" pitchFamily="2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/>
            </a:pPr>
            <a:endParaRPr lang="fr-FR" sz="2700" u="sng" dirty="0" smtClean="0">
              <a:solidFill>
                <a:srgbClr val="004A4A"/>
              </a:solidFill>
              <a:latin typeface="Gill Sans MT" pitchFamily="34" charset="0"/>
              <a:ea typeface="Arial" pitchFamily="2"/>
              <a:cs typeface="Arial" pitchFamily="2"/>
            </a:endParaRPr>
          </a:p>
          <a:p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itchFamily="34" charset="0"/>
              </a:rPr>
              <a:t>OBJECTIF :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itchFamily="34" charset="0"/>
              </a:rPr>
              <a:t> pré 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itchFamily="34" charset="0"/>
              </a:rPr>
              <a:t>cadrage est destiné 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itchFamily="34" charset="0"/>
              </a:rPr>
              <a:t>au décideur. 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itchFamily="34" charset="0"/>
              </a:rPr>
              <a:t>Il permet de formaliser 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itchFamily="34" charset="0"/>
              </a:rPr>
              <a:t>des enjeux et des stratégies écologiques 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itchFamily="34" charset="0"/>
              </a:rPr>
              <a:t>possibles sur un site/territoire (faisabilité)</a:t>
            </a:r>
          </a:p>
          <a:p>
            <a:endParaRPr lang="fr-FR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Gill Sans MT" pitchFamily="34" charset="0"/>
            </a:endParaRPr>
          </a:p>
          <a:p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itchFamily="34" charset="0"/>
              </a:rPr>
              <a:t>QUI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itchFamily="34" charset="0"/>
              </a:rPr>
              <a:t> ?	Initiateur du projet (qui ne sera pas forcément l’animateur tout au long du projet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itchFamily="34" charset="0"/>
              </a:rPr>
              <a:t>)</a:t>
            </a:r>
          </a:p>
          <a:p>
            <a:endParaRPr lang="fr-FR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Gill Sans MT" pitchFamily="34" charset="0"/>
            </a:endParaRPr>
          </a:p>
          <a:p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itchFamily="34" charset="0"/>
              </a:rPr>
              <a:t>QUOI ?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itchFamily="34" charset="0"/>
              </a:rPr>
              <a:t> - Fournir un document donnant suffisamment d’informations au MOA pour orienter ses lignes directrices d’aménagement 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itchFamily="34" charset="0"/>
              </a:rPr>
              <a:t>écologique 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itchFamily="34" charset="0"/>
              </a:rPr>
              <a:t>du site.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/>
            </a:pPr>
            <a:r>
              <a:rPr lang="fr-FR" sz="2700" dirty="0" smtClean="0">
                <a:solidFill>
                  <a:srgbClr val="336600"/>
                </a:solidFill>
                <a:latin typeface="Gill Sans MT" pitchFamily="34" charset="0"/>
                <a:ea typeface="Arial" pitchFamily="2"/>
                <a:cs typeface="Arial" pitchFamily="2"/>
              </a:rPr>
              <a:t>     </a:t>
            </a:r>
            <a:endParaRPr lang="fr-FR" sz="2700" dirty="0">
              <a:solidFill>
                <a:srgbClr val="336600"/>
              </a:solidFill>
              <a:latin typeface="Gill Sans MT" pitchFamily="34" charset="0"/>
              <a:ea typeface="Arial" pitchFamily="2"/>
              <a:cs typeface="Arial" pitchFamily="2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/>
            </a:pPr>
            <a:endParaRPr lang="fr-FR" sz="2700" dirty="0">
              <a:solidFill>
                <a:srgbClr val="336600"/>
              </a:solidFill>
              <a:latin typeface="Gill Sans MT" pitchFamily="34" charset="0"/>
              <a:ea typeface="Arial" pitchFamily="2"/>
              <a:cs typeface="Arial" pitchFamily="2"/>
            </a:endParaRPr>
          </a:p>
        </p:txBody>
      </p:sp>
      <p:sp>
        <p:nvSpPr>
          <p:cNvPr id="7" name="Forme libre 4"/>
          <p:cNvSpPr>
            <a:spLocks/>
          </p:cNvSpPr>
          <p:nvPr/>
        </p:nvSpPr>
        <p:spPr bwMode="auto">
          <a:xfrm>
            <a:off x="0" y="-26988"/>
            <a:ext cx="9144000" cy="647701"/>
          </a:xfrm>
          <a:custGeom>
            <a:avLst/>
            <a:gdLst>
              <a:gd name="T0" fmla="*/ 2147483647 w 2448"/>
              <a:gd name="T1" fmla="*/ 0 h 650"/>
              <a:gd name="T2" fmla="*/ 2147483647 w 2448"/>
              <a:gd name="T3" fmla="*/ 2147483647 h 650"/>
              <a:gd name="T4" fmla="*/ 2147483647 w 2448"/>
              <a:gd name="T5" fmla="*/ 2147483647 h 650"/>
              <a:gd name="T6" fmla="*/ 0 w 2448"/>
              <a:gd name="T7" fmla="*/ 2147483647 h 650"/>
              <a:gd name="T8" fmla="*/ 0 w 2448"/>
              <a:gd name="T9" fmla="*/ 0 h 650"/>
              <a:gd name="T10" fmla="*/ 0 w 2448"/>
              <a:gd name="T11" fmla="*/ 2147483647 h 650"/>
              <a:gd name="T12" fmla="*/ 2147483647 w 2448"/>
              <a:gd name="T13" fmla="*/ 2147483647 h 650"/>
              <a:gd name="T14" fmla="*/ 2147483647 w 2448"/>
              <a:gd name="T15" fmla="*/ 0 h 650"/>
              <a:gd name="T16" fmla="*/ 0 w 2448"/>
              <a:gd name="T17" fmla="*/ 0 h 650"/>
              <a:gd name="T18" fmla="*/ 17694720 60000 65536"/>
              <a:gd name="T19" fmla="*/ 0 60000 65536"/>
              <a:gd name="T20" fmla="*/ 5898240 60000 65536"/>
              <a:gd name="T21" fmla="*/ 11796480 60000 65536"/>
              <a:gd name="T22" fmla="*/ 17694720 60000 65536"/>
              <a:gd name="T23" fmla="*/ 17694720 60000 65536"/>
              <a:gd name="T24" fmla="*/ 17694720 60000 65536"/>
              <a:gd name="T25" fmla="*/ 17694720 60000 65536"/>
              <a:gd name="T26" fmla="*/ 17694720 60000 65536"/>
              <a:gd name="T27" fmla="*/ 0 w 2448"/>
              <a:gd name="T28" fmla="*/ 0 h 650"/>
              <a:gd name="T29" fmla="*/ 2448 w 2448"/>
              <a:gd name="T30" fmla="*/ 650 h 65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448" h="650">
                <a:moveTo>
                  <a:pt x="0" y="0"/>
                </a:moveTo>
                <a:cubicBezTo>
                  <a:pt x="0" y="650"/>
                  <a:pt x="0" y="650"/>
                  <a:pt x="0" y="650"/>
                </a:cubicBezTo>
                <a:cubicBezTo>
                  <a:pt x="914" y="423"/>
                  <a:pt x="1786" y="414"/>
                  <a:pt x="2448" y="466"/>
                </a:cubicBezTo>
                <a:cubicBezTo>
                  <a:pt x="2448" y="0"/>
                  <a:pt x="2448" y="0"/>
                  <a:pt x="2448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198A8A"/>
          </a:solidFill>
          <a:ln w="9525">
            <a:noFill/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 dirty="0" smtClean="0">
              <a:solidFill>
                <a:srgbClr val="004A4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18"/>
              <a:ea typeface="Arial Unicode MS" pitchFamily="2"/>
              <a:cs typeface="Arial Unicode MS" pitchFamily="2"/>
            </a:endParaRPr>
          </a:p>
          <a:p>
            <a:endParaRPr lang="fr-FR" dirty="0"/>
          </a:p>
        </p:txBody>
      </p:sp>
      <p:pic>
        <p:nvPicPr>
          <p:cNvPr id="1028" name="Picture 4" descr="Z:\Commun nouveau\DERVENN TRAVAUX\Chantiers\Archives réalisés\Belz\4Chemins\IMG_1040.jpg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 l="50893" r="892"/>
          <a:stretch>
            <a:fillRect/>
          </a:stretch>
        </p:blipFill>
        <p:spPr bwMode="auto">
          <a:xfrm>
            <a:off x="-36512" y="4725144"/>
            <a:ext cx="1296144" cy="2016224"/>
          </a:xfrm>
          <a:prstGeom prst="rect">
            <a:avLst/>
          </a:prstGeom>
          <a:noFill/>
        </p:spPr>
      </p:pic>
      <p:sp>
        <p:nvSpPr>
          <p:cNvPr id="8" name="Forme libre 5"/>
          <p:cNvSpPr>
            <a:spLocks/>
          </p:cNvSpPr>
          <p:nvPr/>
        </p:nvSpPr>
        <p:spPr bwMode="auto">
          <a:xfrm flipH="1" flipV="1">
            <a:off x="0" y="6424613"/>
            <a:ext cx="9144000" cy="500062"/>
          </a:xfrm>
          <a:custGeom>
            <a:avLst/>
            <a:gdLst>
              <a:gd name="T0" fmla="*/ 2147483647 w 2448"/>
              <a:gd name="T1" fmla="*/ 0 h 650"/>
              <a:gd name="T2" fmla="*/ 2147483647 w 2448"/>
              <a:gd name="T3" fmla="*/ 2147483647 h 650"/>
              <a:gd name="T4" fmla="*/ 2147483647 w 2448"/>
              <a:gd name="T5" fmla="*/ 2147483647 h 650"/>
              <a:gd name="T6" fmla="*/ 0 w 2448"/>
              <a:gd name="T7" fmla="*/ 2147483647 h 650"/>
              <a:gd name="T8" fmla="*/ 0 w 2448"/>
              <a:gd name="T9" fmla="*/ 0 h 650"/>
              <a:gd name="T10" fmla="*/ 0 w 2448"/>
              <a:gd name="T11" fmla="*/ 2147483647 h 650"/>
              <a:gd name="T12" fmla="*/ 2147483647 w 2448"/>
              <a:gd name="T13" fmla="*/ 2147483647 h 650"/>
              <a:gd name="T14" fmla="*/ 2147483647 w 2448"/>
              <a:gd name="T15" fmla="*/ 0 h 650"/>
              <a:gd name="T16" fmla="*/ 0 w 2448"/>
              <a:gd name="T17" fmla="*/ 0 h 650"/>
              <a:gd name="T18" fmla="*/ 17694720 60000 65536"/>
              <a:gd name="T19" fmla="*/ 0 60000 65536"/>
              <a:gd name="T20" fmla="*/ 5898240 60000 65536"/>
              <a:gd name="T21" fmla="*/ 11796480 60000 65536"/>
              <a:gd name="T22" fmla="*/ 17694720 60000 65536"/>
              <a:gd name="T23" fmla="*/ 17694720 60000 65536"/>
              <a:gd name="T24" fmla="*/ 17694720 60000 65536"/>
              <a:gd name="T25" fmla="*/ 17694720 60000 65536"/>
              <a:gd name="T26" fmla="*/ 17694720 60000 65536"/>
              <a:gd name="T27" fmla="*/ 0 w 2448"/>
              <a:gd name="T28" fmla="*/ 0 h 650"/>
              <a:gd name="T29" fmla="*/ 2448 w 2448"/>
              <a:gd name="T30" fmla="*/ 650 h 65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448" h="650">
                <a:moveTo>
                  <a:pt x="0" y="0"/>
                </a:moveTo>
                <a:cubicBezTo>
                  <a:pt x="0" y="650"/>
                  <a:pt x="0" y="650"/>
                  <a:pt x="0" y="650"/>
                </a:cubicBezTo>
                <a:cubicBezTo>
                  <a:pt x="914" y="423"/>
                  <a:pt x="1786" y="414"/>
                  <a:pt x="2448" y="466"/>
                </a:cubicBezTo>
                <a:cubicBezTo>
                  <a:pt x="2448" y="0"/>
                  <a:pt x="2448" y="0"/>
                  <a:pt x="2448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198A8A"/>
          </a:solidFill>
          <a:ln w="9525">
            <a:noFill/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/>
          </a:p>
        </p:txBody>
      </p:sp>
      <p:cxnSp>
        <p:nvCxnSpPr>
          <p:cNvPr id="19" name="Connecteur droit 18"/>
          <p:cNvCxnSpPr/>
          <p:nvPr/>
        </p:nvCxnSpPr>
        <p:spPr>
          <a:xfrm>
            <a:off x="35496" y="2996952"/>
            <a:ext cx="1835696" cy="0"/>
          </a:xfrm>
          <a:prstGeom prst="line">
            <a:avLst/>
          </a:prstGeom>
          <a:ln w="28575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>
            <a:off x="35496" y="4725144"/>
            <a:ext cx="1907704" cy="0"/>
          </a:xfrm>
          <a:prstGeom prst="line">
            <a:avLst/>
          </a:prstGeom>
          <a:ln w="28575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2"/>
          <p:cNvPicPr>
            <a:picLocks noChangeAspect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 l="22730" r="24742"/>
          <a:stretch>
            <a:fillRect/>
          </a:stretch>
        </p:blipFill>
        <p:spPr bwMode="auto">
          <a:xfrm>
            <a:off x="0" y="2996952"/>
            <a:ext cx="1259632" cy="1788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Image 1"/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lum bright="10000"/>
          </a:blip>
          <a:srcRect l="1932" r="31421"/>
          <a:stretch>
            <a:fillRect/>
          </a:stretch>
        </p:blipFill>
        <p:spPr bwMode="auto">
          <a:xfrm>
            <a:off x="0" y="476250"/>
            <a:ext cx="1259632" cy="2520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Forme libre 5"/>
          <p:cNvSpPr/>
          <p:nvPr/>
        </p:nvSpPr>
        <p:spPr>
          <a:xfrm>
            <a:off x="1747589" y="813327"/>
            <a:ext cx="7000875" cy="244900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6800" rIns="90000" bIns="46800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–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–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»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»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»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»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»"/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/>
            </a:pPr>
            <a:r>
              <a:rPr lang="fr-FR" sz="3000" u="sng" dirty="0" smtClean="0">
                <a:solidFill>
                  <a:srgbClr val="004A4A"/>
                </a:solidFill>
                <a:latin typeface="Gill Sans MT" pitchFamily="34"/>
                <a:ea typeface="Arial" pitchFamily="2"/>
                <a:cs typeface="Arial" pitchFamily="2"/>
              </a:rPr>
              <a:t>Les parties-prenantes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/>
            </a:pPr>
            <a:endParaRPr lang="fr-FR" sz="2700" u="sng" dirty="0" smtClean="0">
              <a:solidFill>
                <a:srgbClr val="004A4A"/>
              </a:solidFill>
              <a:latin typeface="Gill Sans MT" pitchFamily="34" charset="0"/>
              <a:ea typeface="Arial" pitchFamily="2"/>
              <a:cs typeface="Arial" pitchFamily="2"/>
            </a:endParaRPr>
          </a:p>
          <a:p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itchFamily="34" charset="0"/>
              </a:rPr>
              <a:t>Le maître d’ouvrage, </a:t>
            </a:r>
            <a:r>
              <a:rPr lang="fr-F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itchFamily="34" charset="0"/>
              </a:rPr>
              <a:t>assisté éventuellement d’un</a:t>
            </a: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itchFamily="34" charset="0"/>
              </a:rPr>
              <a:t> assistant au maître d’ouvrage (AMO)</a:t>
            </a:r>
          </a:p>
          <a:p>
            <a:endParaRPr lang="fr-FR" sz="2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Gill Sans MT" pitchFamily="34" charset="0"/>
            </a:endParaRPr>
          </a:p>
          <a:p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itchFamily="34" charset="0"/>
              </a:rPr>
              <a:t>L’animateur</a:t>
            </a:r>
            <a:endParaRPr lang="fr-FR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Gill Sans MT" pitchFamily="34" charset="0"/>
            </a:endParaRPr>
          </a:p>
        </p:txBody>
      </p:sp>
      <p:sp>
        <p:nvSpPr>
          <p:cNvPr id="7" name="Forme libre 4"/>
          <p:cNvSpPr>
            <a:spLocks/>
          </p:cNvSpPr>
          <p:nvPr/>
        </p:nvSpPr>
        <p:spPr bwMode="auto">
          <a:xfrm>
            <a:off x="0" y="-26988"/>
            <a:ext cx="9144000" cy="647701"/>
          </a:xfrm>
          <a:custGeom>
            <a:avLst/>
            <a:gdLst>
              <a:gd name="T0" fmla="*/ 2147483647 w 2448"/>
              <a:gd name="T1" fmla="*/ 0 h 650"/>
              <a:gd name="T2" fmla="*/ 2147483647 w 2448"/>
              <a:gd name="T3" fmla="*/ 2147483647 h 650"/>
              <a:gd name="T4" fmla="*/ 2147483647 w 2448"/>
              <a:gd name="T5" fmla="*/ 2147483647 h 650"/>
              <a:gd name="T6" fmla="*/ 0 w 2448"/>
              <a:gd name="T7" fmla="*/ 2147483647 h 650"/>
              <a:gd name="T8" fmla="*/ 0 w 2448"/>
              <a:gd name="T9" fmla="*/ 0 h 650"/>
              <a:gd name="T10" fmla="*/ 0 w 2448"/>
              <a:gd name="T11" fmla="*/ 2147483647 h 650"/>
              <a:gd name="T12" fmla="*/ 2147483647 w 2448"/>
              <a:gd name="T13" fmla="*/ 2147483647 h 650"/>
              <a:gd name="T14" fmla="*/ 2147483647 w 2448"/>
              <a:gd name="T15" fmla="*/ 0 h 650"/>
              <a:gd name="T16" fmla="*/ 0 w 2448"/>
              <a:gd name="T17" fmla="*/ 0 h 650"/>
              <a:gd name="T18" fmla="*/ 17694720 60000 65536"/>
              <a:gd name="T19" fmla="*/ 0 60000 65536"/>
              <a:gd name="T20" fmla="*/ 5898240 60000 65536"/>
              <a:gd name="T21" fmla="*/ 11796480 60000 65536"/>
              <a:gd name="T22" fmla="*/ 17694720 60000 65536"/>
              <a:gd name="T23" fmla="*/ 17694720 60000 65536"/>
              <a:gd name="T24" fmla="*/ 17694720 60000 65536"/>
              <a:gd name="T25" fmla="*/ 17694720 60000 65536"/>
              <a:gd name="T26" fmla="*/ 17694720 60000 65536"/>
              <a:gd name="T27" fmla="*/ 0 w 2448"/>
              <a:gd name="T28" fmla="*/ 0 h 650"/>
              <a:gd name="T29" fmla="*/ 2448 w 2448"/>
              <a:gd name="T30" fmla="*/ 650 h 65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448" h="650">
                <a:moveTo>
                  <a:pt x="0" y="0"/>
                </a:moveTo>
                <a:cubicBezTo>
                  <a:pt x="0" y="650"/>
                  <a:pt x="0" y="650"/>
                  <a:pt x="0" y="650"/>
                </a:cubicBezTo>
                <a:cubicBezTo>
                  <a:pt x="914" y="423"/>
                  <a:pt x="1786" y="414"/>
                  <a:pt x="2448" y="466"/>
                </a:cubicBezTo>
                <a:cubicBezTo>
                  <a:pt x="2448" y="0"/>
                  <a:pt x="2448" y="0"/>
                  <a:pt x="2448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198A8A"/>
          </a:solidFill>
          <a:ln w="9525">
            <a:noFill/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 dirty="0" smtClean="0">
              <a:solidFill>
                <a:srgbClr val="004A4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18"/>
              <a:ea typeface="Arial Unicode MS" pitchFamily="2"/>
              <a:cs typeface="Arial Unicode MS" pitchFamily="2"/>
            </a:endParaRPr>
          </a:p>
          <a:p>
            <a:endParaRPr lang="fr-FR" dirty="0"/>
          </a:p>
        </p:txBody>
      </p:sp>
      <p:pic>
        <p:nvPicPr>
          <p:cNvPr id="1028" name="Picture 4" descr="Z:\Commun nouveau\DERVENN TRAVAUX\Chantiers\Archives réalisés\Belz\4Chemins\IMG_1040.jpg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 l="50893" r="892"/>
          <a:stretch>
            <a:fillRect/>
          </a:stretch>
        </p:blipFill>
        <p:spPr bwMode="auto">
          <a:xfrm>
            <a:off x="-36512" y="4725144"/>
            <a:ext cx="1296144" cy="2016224"/>
          </a:xfrm>
          <a:prstGeom prst="rect">
            <a:avLst/>
          </a:prstGeom>
          <a:noFill/>
        </p:spPr>
      </p:pic>
      <p:sp>
        <p:nvSpPr>
          <p:cNvPr id="8" name="Forme libre 5"/>
          <p:cNvSpPr>
            <a:spLocks/>
          </p:cNvSpPr>
          <p:nvPr/>
        </p:nvSpPr>
        <p:spPr bwMode="auto">
          <a:xfrm flipH="1" flipV="1">
            <a:off x="0" y="6424613"/>
            <a:ext cx="9144000" cy="500062"/>
          </a:xfrm>
          <a:custGeom>
            <a:avLst/>
            <a:gdLst>
              <a:gd name="T0" fmla="*/ 2147483647 w 2448"/>
              <a:gd name="T1" fmla="*/ 0 h 650"/>
              <a:gd name="T2" fmla="*/ 2147483647 w 2448"/>
              <a:gd name="T3" fmla="*/ 2147483647 h 650"/>
              <a:gd name="T4" fmla="*/ 2147483647 w 2448"/>
              <a:gd name="T5" fmla="*/ 2147483647 h 650"/>
              <a:gd name="T6" fmla="*/ 0 w 2448"/>
              <a:gd name="T7" fmla="*/ 2147483647 h 650"/>
              <a:gd name="T8" fmla="*/ 0 w 2448"/>
              <a:gd name="T9" fmla="*/ 0 h 650"/>
              <a:gd name="T10" fmla="*/ 0 w 2448"/>
              <a:gd name="T11" fmla="*/ 2147483647 h 650"/>
              <a:gd name="T12" fmla="*/ 2147483647 w 2448"/>
              <a:gd name="T13" fmla="*/ 2147483647 h 650"/>
              <a:gd name="T14" fmla="*/ 2147483647 w 2448"/>
              <a:gd name="T15" fmla="*/ 0 h 650"/>
              <a:gd name="T16" fmla="*/ 0 w 2448"/>
              <a:gd name="T17" fmla="*/ 0 h 650"/>
              <a:gd name="T18" fmla="*/ 17694720 60000 65536"/>
              <a:gd name="T19" fmla="*/ 0 60000 65536"/>
              <a:gd name="T20" fmla="*/ 5898240 60000 65536"/>
              <a:gd name="T21" fmla="*/ 11796480 60000 65536"/>
              <a:gd name="T22" fmla="*/ 17694720 60000 65536"/>
              <a:gd name="T23" fmla="*/ 17694720 60000 65536"/>
              <a:gd name="T24" fmla="*/ 17694720 60000 65536"/>
              <a:gd name="T25" fmla="*/ 17694720 60000 65536"/>
              <a:gd name="T26" fmla="*/ 17694720 60000 65536"/>
              <a:gd name="T27" fmla="*/ 0 w 2448"/>
              <a:gd name="T28" fmla="*/ 0 h 650"/>
              <a:gd name="T29" fmla="*/ 2448 w 2448"/>
              <a:gd name="T30" fmla="*/ 650 h 65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448" h="650">
                <a:moveTo>
                  <a:pt x="0" y="0"/>
                </a:moveTo>
                <a:cubicBezTo>
                  <a:pt x="0" y="650"/>
                  <a:pt x="0" y="650"/>
                  <a:pt x="0" y="650"/>
                </a:cubicBezTo>
                <a:cubicBezTo>
                  <a:pt x="914" y="423"/>
                  <a:pt x="1786" y="414"/>
                  <a:pt x="2448" y="466"/>
                </a:cubicBezTo>
                <a:cubicBezTo>
                  <a:pt x="2448" y="0"/>
                  <a:pt x="2448" y="0"/>
                  <a:pt x="2448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198A8A"/>
          </a:solidFill>
          <a:ln w="9525">
            <a:noFill/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/>
          </a:p>
        </p:txBody>
      </p:sp>
      <p:cxnSp>
        <p:nvCxnSpPr>
          <p:cNvPr id="19" name="Connecteur droit 18"/>
          <p:cNvCxnSpPr/>
          <p:nvPr/>
        </p:nvCxnSpPr>
        <p:spPr>
          <a:xfrm>
            <a:off x="35496" y="2996952"/>
            <a:ext cx="1835696" cy="0"/>
          </a:xfrm>
          <a:prstGeom prst="line">
            <a:avLst/>
          </a:prstGeom>
          <a:ln w="28575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>
            <a:off x="35496" y="4725144"/>
            <a:ext cx="1907704" cy="0"/>
          </a:xfrm>
          <a:prstGeom prst="line">
            <a:avLst/>
          </a:prstGeom>
          <a:ln w="28575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900</TotalTime>
  <Words>35</Words>
  <Application>Microsoft Office PowerPoint</Application>
  <PresentationFormat>Affichage à l'écran (4:3)</PresentationFormat>
  <Paragraphs>28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Diapositive 1</vt:lpstr>
      <vt:lpstr>Diapositive 2</vt:lpstr>
      <vt:lpstr>Diapositive 3</vt:lpstr>
      <vt:lpstr>Diapositive 4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Sébastien Dellinger</dc:creator>
  <cp:lastModifiedBy>Sébastien Dellinger</cp:lastModifiedBy>
  <cp:revision>92</cp:revision>
  <dcterms:created xsi:type="dcterms:W3CDTF">2011-03-11T09:10:04Z</dcterms:created>
  <dcterms:modified xsi:type="dcterms:W3CDTF">2011-03-14T15:42:08Z</dcterms:modified>
</cp:coreProperties>
</file>